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78" r:id="rId10"/>
    <p:sldId id="268" r:id="rId11"/>
    <p:sldId id="279" r:id="rId12"/>
    <p:sldId id="269" r:id="rId13"/>
    <p:sldId id="280" r:id="rId14"/>
    <p:sldId id="287" r:id="rId15"/>
    <p:sldId id="281" r:id="rId16"/>
    <p:sldId id="282" r:id="rId17"/>
    <p:sldId id="270" r:id="rId18"/>
    <p:sldId id="283" r:id="rId19"/>
    <p:sldId id="289" r:id="rId20"/>
    <p:sldId id="272" r:id="rId21"/>
    <p:sldId id="273" r:id="rId22"/>
    <p:sldId id="284" r:id="rId23"/>
    <p:sldId id="286" r:id="rId24"/>
    <p:sldId id="274" r:id="rId25"/>
    <p:sldId id="275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586801-0A87-46B2-AC8E-C57D1FD425C5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D3CA941-91F6-40FE-88B2-C686594AD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74A353-2D4D-4EE1-9A9E-30B80ED3F69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CA9840-BB71-4BAA-A9F8-42D64511CFE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F9E9A-F95A-49A2-BA3C-02AC473EECF9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4FBC6-A9C3-4CCD-81CC-74EFE8950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780E2-0CE0-4AFA-AD24-DB55D41DEBD9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7292B-AA5C-4332-AE81-EF54FFF0D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7D54F-E4DE-47F2-BAC8-0726D1FC6205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ABD2-16B1-47F6-9EDF-54E9A1CA2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34650-C577-4C31-A92C-3A784003DD6D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A9E4E-7BFF-4828-9F19-577BBBEED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B737-1486-4E4B-A37B-936A41EF4B6E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A653-0339-45FC-AF88-6648F69BF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2305A-022C-4234-B888-E2A270D49B70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315B5-6F04-41FF-B344-17A8E8FC4A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5B390-F722-47AA-B840-AF89301A128E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9BFF9-1A24-480D-B8BF-727BEAC6D8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1A0A3-0F45-4AFF-928C-1CF128E30801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EE97F-A31B-4359-A14D-C26F02A56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D25D7-F4AE-4BB4-B2D0-F38DC366C8C8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D2130-299F-4DB3-8A5A-06594BDC32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51B5-D3FC-4309-9D4C-C159149D0D94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A8C79-B82B-492F-9DC5-7BE637498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B8F72-2CF1-4EB5-8595-C3F61E28B890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94B72-005D-47C9-A71B-5CEA3CAAE6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A8E093-7D14-4C10-91AB-36F6E636E0C5}" type="datetimeFigureOut">
              <a:rPr lang="ru-RU"/>
              <a:pPr>
                <a:defRPr/>
              </a:pPr>
              <a:t>23.12.2014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75AF1C37-3F68-43E2-AAFC-82597C2D2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1" r:id="rId2"/>
    <p:sldLayoutId id="2147483879" r:id="rId3"/>
    <p:sldLayoutId id="2147483872" r:id="rId4"/>
    <p:sldLayoutId id="2147483880" r:id="rId5"/>
    <p:sldLayoutId id="2147483873" r:id="rId6"/>
    <p:sldLayoutId id="2147483874" r:id="rId7"/>
    <p:sldLayoutId id="2147483881" r:id="rId8"/>
    <p:sldLayoutId id="2147483875" r:id="rId9"/>
    <p:sldLayoutId id="2147483876" r:id="rId10"/>
    <p:sldLayoutId id="21474838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2.xls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620713"/>
            <a:ext cx="7129463" cy="38877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        Проект  опытно–  экспериментальной деятельности  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«Вредное </a:t>
            </a:r>
            <a:r>
              <a:rPr lang="ru-RU" sz="4800" dirty="0" smtClean="0">
                <a:solidFill>
                  <a:schemeClr val="accent1">
                    <a:lumMod val="75000"/>
                  </a:schemeClr>
                </a:solidFill>
              </a:rPr>
              <a:t>влияние  «Пепси-колы»                 на  организм  человека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7171" name="Объект 2"/>
          <p:cNvSpPr>
            <a:spLocks noGrp="1"/>
          </p:cNvSpPr>
          <p:nvPr>
            <p:ph idx="1"/>
          </p:nvPr>
        </p:nvSpPr>
        <p:spPr>
          <a:xfrm>
            <a:off x="179388" y="4797425"/>
            <a:ext cx="8496300" cy="18002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>
                <a:solidFill>
                  <a:srgbClr val="002060"/>
                </a:solidFill>
              </a:rPr>
              <a:t>           Руководитель проекта: воспитатель подготовительной группы МКДОУ-детский сад «Берёзка» с. Рыбное, Каменского района, Алтайского края Лучникова  Татьяна Александровна </a:t>
            </a:r>
            <a:endParaRPr lang="ru-RU" sz="180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sz="1800" smtClean="0">
              <a:solidFill>
                <a:srgbClr val="002060"/>
              </a:solidFill>
            </a:endParaRPr>
          </a:p>
          <a:p>
            <a:pPr marL="319088" lvl="1" indent="0"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250825" y="333375"/>
            <a:ext cx="3600450" cy="30241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Опыт 2.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dirty="0" smtClean="0"/>
              <a:t> Взяли 2 ржавых гвоздя. Один поместили в стакан с водой, другой – с «Пепси-колой». </a:t>
            </a:r>
            <a:r>
              <a:rPr lang="ru-RU" b="1" dirty="0" smtClean="0"/>
              <a:t> </a:t>
            </a:r>
            <a:endParaRPr lang="ru-RU" dirty="0" smtClean="0"/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6138" y="125413"/>
            <a:ext cx="4321175" cy="324008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5364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122613"/>
            <a:ext cx="4656137" cy="34925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5365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7650" y="3500438"/>
            <a:ext cx="3649663" cy="2736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713"/>
            <a:ext cx="9107488" cy="1368425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dirty="0" smtClean="0"/>
              <a:t>	На второй день гвоздь, который находился в воде, покрылся еще одним слоем ржавчины, а гвоздь, находящийся в «Пепси-коле», наоборот, даже очистился от ржавчины.                                              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Вывод: «Пепси-кола» разъедает  ржавчину»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344" y="1484784"/>
            <a:ext cx="3534096" cy="2650311"/>
          </a:xfrm>
          <a:prstGeom prst="cloud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367323"/>
            <a:ext cx="4714059" cy="3535544"/>
          </a:xfrm>
          <a:prstGeom prst="hexagon">
            <a:avLst/>
          </a:prstGeom>
          <a:ln w="57150"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0512" y="3939836"/>
            <a:ext cx="3816424" cy="2862318"/>
          </a:xfrm>
          <a:prstGeom prst="heptagon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ъект 2"/>
          <p:cNvSpPr>
            <a:spLocks noGrp="1"/>
          </p:cNvSpPr>
          <p:nvPr>
            <p:ph idx="1"/>
          </p:nvPr>
        </p:nvSpPr>
        <p:spPr>
          <a:xfrm>
            <a:off x="107950" y="765175"/>
            <a:ext cx="4176713" cy="26098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002060"/>
                </a:solidFill>
              </a:rPr>
              <a:t>Опыт 3. </a:t>
            </a:r>
            <a:endParaRPr lang="ru-RU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mtClean="0"/>
              <a:t>      Принесли в группу куриное яйцо и  решили проверить, что будет, если положить его в «Пепси-колу».  Дети взяли прозрачный стаканчик, налили туда «Пепси-колу» и опустили яйцо. </a:t>
            </a: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1741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3375"/>
            <a:ext cx="4032250" cy="3024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7412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3840163"/>
            <a:ext cx="3773488" cy="28321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7413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616325"/>
            <a:ext cx="4125912" cy="30940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2"/>
          <p:cNvSpPr>
            <a:spLocks noGrp="1"/>
          </p:cNvSpPr>
          <p:nvPr>
            <p:ph idx="1"/>
          </p:nvPr>
        </p:nvSpPr>
        <p:spPr>
          <a:xfrm>
            <a:off x="107950" y="404813"/>
            <a:ext cx="8928100" cy="158432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/>
              <a:t>	На 2 день оно потемнело, из чего дети сделали вывод, что в «Пепси-коле» </a:t>
            </a:r>
            <a:r>
              <a:rPr lang="ru-RU" smtClean="0">
                <a:solidFill>
                  <a:srgbClr val="FF0000"/>
                </a:solidFill>
              </a:rPr>
              <a:t>содержится много красителей, </a:t>
            </a:r>
            <a:r>
              <a:rPr lang="ru-RU" smtClean="0"/>
              <a:t>которые проникают даже в твердую яичную скорлупу.</a:t>
            </a:r>
          </a:p>
        </p:txBody>
      </p:sp>
      <p:pic>
        <p:nvPicPr>
          <p:cNvPr id="1843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349500"/>
            <a:ext cx="4487863" cy="33655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843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2349500"/>
            <a:ext cx="4379912" cy="32845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107950" y="333375"/>
            <a:ext cx="9036050" cy="116681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ru-RU" smtClean="0"/>
              <a:t>   На третий день яйцо стало ещё темнее. Та часть яйца, которая не была скрыта колой, осталась того же цвета, какого была вчера.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428368"/>
            <a:ext cx="6336704" cy="4752528"/>
          </a:xfrm>
          <a:prstGeom prst="ellipse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395288" y="333375"/>
            <a:ext cx="8424862" cy="7191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/>
              <a:t>        На четвёртый день на скорлупе появилась трещина, </a:t>
            </a:r>
          </a:p>
        </p:txBody>
      </p:sp>
      <p:pic>
        <p:nvPicPr>
          <p:cNvPr id="2048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341438"/>
            <a:ext cx="5832475" cy="43735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ъект 2"/>
          <p:cNvSpPr>
            <a:spLocks noGrp="1"/>
          </p:cNvSpPr>
          <p:nvPr>
            <p:ph idx="1"/>
          </p:nvPr>
        </p:nvSpPr>
        <p:spPr>
          <a:xfrm>
            <a:off x="0" y="549275"/>
            <a:ext cx="9144000" cy="20875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mtClean="0"/>
              <a:t>     а на пятый день яйцо  распалось на 2 половинки.                                                                                                           </a:t>
            </a:r>
            <a:r>
              <a:rPr lang="ru-RU" b="1" smtClean="0">
                <a:solidFill>
                  <a:srgbClr val="FF0000"/>
                </a:solidFill>
              </a:rPr>
              <a:t>Вывод: «Кока-кола» разрушает скорлупу, а значит и зубы.  Красители этого напитка очень стойкие и зубы от них темнеют.</a:t>
            </a:r>
            <a:endParaRPr lang="ru-RU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 </a:t>
            </a:r>
            <a:endParaRPr lang="ru-RU" smtClean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endParaRPr lang="ru-RU" smtClean="0"/>
          </a:p>
        </p:txBody>
      </p:sp>
      <p:pic>
        <p:nvPicPr>
          <p:cNvPr id="2150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916113"/>
            <a:ext cx="4270375" cy="32035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1508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624263"/>
            <a:ext cx="3987800" cy="2990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179388" y="0"/>
            <a:ext cx="4176712" cy="263683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002060"/>
                </a:solidFill>
              </a:rPr>
              <a:t>Опыт 4.</a:t>
            </a:r>
            <a:endParaRPr lang="ru-RU" smtClean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smtClean="0"/>
              <a:t>Для опыта разрезали кусочек колбасы на 2 половинки. Одну половинку положили в воду, другую – в «Пепси-колу». </a:t>
            </a: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22531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836613"/>
            <a:ext cx="4392613" cy="32940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2532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36838"/>
            <a:ext cx="3984625" cy="29876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404813"/>
            <a:ext cx="8785225" cy="2087562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dirty="0" smtClean="0"/>
              <a:t>На 2 день колбаса, помещенная в воду, не потеряла своего вида, а колбаса в «Пепси-коле» превратилась в кашицеобразное пюре.                                                         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Вывод: «Пепси-кола» обладает разрушающими свойствами для мяса. А значит она очень вредна для нашего желудка.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355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363" y="2435225"/>
            <a:ext cx="4716462" cy="35369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988840"/>
            <a:ext cx="2952328" cy="2214246"/>
          </a:xfrm>
          <a:prstGeom prst="star32">
            <a:avLst/>
          </a:prstGeom>
          <a:ln w="57150"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9172" y="4293096"/>
            <a:ext cx="2722752" cy="2042064"/>
          </a:xfrm>
          <a:prstGeom prst="star32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179388" y="476250"/>
            <a:ext cx="8640762" cy="23764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Опыт 5.                                                                                                                                                 </a:t>
            </a:r>
            <a:r>
              <a:rPr lang="ru-RU" dirty="0" smtClean="0"/>
              <a:t>На прогулку взяли бутылку «Пепси-колы», открыли ее и положили под крышку 3 драже «Ментос». Затем резко открутили крышку. Напиток высоким пенным фонтаном брызнул в разные стороны.        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Вывод: «Нельзя запивать «Ментос» колой»!</a:t>
            </a:r>
            <a:endParaRPr lang="ru-RU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ru-RU" dirty="0" smtClean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9868" y="2969119"/>
            <a:ext cx="3781528" cy="2836146"/>
          </a:xfrm>
          <a:prstGeom prst="cloud">
            <a:avLst/>
          </a:prstGeom>
          <a:ln w="76200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84" r="19385"/>
          <a:stretch/>
        </p:blipFill>
        <p:spPr>
          <a:xfrm>
            <a:off x="1162016" y="2579670"/>
            <a:ext cx="3039743" cy="4282874"/>
          </a:xfrm>
          <a:prstGeom prst="ellipse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288" y="620713"/>
            <a:ext cx="7910512" cy="496887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FF0000"/>
                </a:solidFill>
              </a:rPr>
              <a:t>Цель работы:</a:t>
            </a:r>
            <a:endParaRPr lang="ru-RU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Исследование вредного влияния </a:t>
            </a:r>
            <a:r>
              <a:rPr lang="ru-RU" dirty="0" smtClean="0"/>
              <a:t>«Пепси-колы</a:t>
            </a:r>
            <a:r>
              <a:rPr lang="ru-RU" dirty="0"/>
              <a:t>» на организм человека</a:t>
            </a:r>
            <a:r>
              <a:rPr lang="ru-RU" dirty="0" smtClean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B050"/>
                </a:solidFill>
              </a:rPr>
              <a:t>Задачи исследования: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выявить </a:t>
            </a:r>
            <a:r>
              <a:rPr lang="ru-RU" dirty="0"/>
              <a:t>влияние </a:t>
            </a:r>
            <a:r>
              <a:rPr lang="ru-RU" dirty="0" smtClean="0"/>
              <a:t>«Пепси-колы</a:t>
            </a:r>
            <a:r>
              <a:rPr lang="ru-RU" dirty="0"/>
              <a:t>» на чайный налет;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проанализировать взаимодействие </a:t>
            </a:r>
            <a:r>
              <a:rPr lang="ru-RU" dirty="0" smtClean="0"/>
              <a:t>«Пепси-колы</a:t>
            </a:r>
            <a:r>
              <a:rPr lang="ru-RU" dirty="0"/>
              <a:t>» и ржавчины;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изучить действие </a:t>
            </a:r>
            <a:r>
              <a:rPr lang="ru-RU" dirty="0" smtClean="0"/>
              <a:t>«Пепси-колы</a:t>
            </a:r>
            <a:r>
              <a:rPr lang="ru-RU" dirty="0"/>
              <a:t>» на зубы;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исследовать совместимость </a:t>
            </a:r>
            <a:r>
              <a:rPr lang="ru-RU" dirty="0" smtClean="0"/>
              <a:t>«Пепси-колы</a:t>
            </a:r>
            <a:r>
              <a:rPr lang="ru-RU" dirty="0"/>
              <a:t>» с другими продуктами.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ъект 2"/>
          <p:cNvSpPr>
            <a:spLocks noGrp="1"/>
          </p:cNvSpPr>
          <p:nvPr>
            <p:ph idx="1"/>
          </p:nvPr>
        </p:nvSpPr>
        <p:spPr>
          <a:xfrm>
            <a:off x="107950" y="404813"/>
            <a:ext cx="8928100" cy="2016125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002060"/>
                </a:solidFill>
              </a:rPr>
              <a:t>Опыт 6</a:t>
            </a:r>
            <a:r>
              <a:rPr lang="ru-RU" smtClean="0">
                <a:solidFill>
                  <a:srgbClr val="002060"/>
                </a:solidFill>
              </a:rPr>
              <a:t>.                                                                                                                                                     </a:t>
            </a:r>
            <a:r>
              <a:rPr lang="ru-RU" smtClean="0"/>
              <a:t>В стакан налили «Пепси-колу» и оставили его на неделю. Через неделю вода из «Пепси-колы» испарилась, а в стакане остался тягучий сироп.                                                                                             </a:t>
            </a:r>
            <a:r>
              <a:rPr lang="ru-RU" b="1" smtClean="0">
                <a:solidFill>
                  <a:srgbClr val="FF0000"/>
                </a:solidFill>
              </a:rPr>
              <a:t>Вывод: В этом напитке  очень много сахара.</a:t>
            </a:r>
            <a:endParaRPr lang="ru-RU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5" y="2204864"/>
            <a:ext cx="4896544" cy="3672408"/>
          </a:xfrm>
          <a:prstGeom prst="snip2DiagRect">
            <a:avLst/>
          </a:prstGeom>
          <a:ln w="76200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1933" y="2996952"/>
            <a:ext cx="5117611" cy="3838208"/>
          </a:xfrm>
          <a:prstGeom prst="roundRect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333375"/>
            <a:ext cx="8964612" cy="2590800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Опыт 7.                                                                                                                            </a:t>
            </a:r>
            <a:r>
              <a:rPr lang="ru-RU" dirty="0"/>
              <a:t>Для этого опыта мы взяли проростки фасоли и пшеницы. Контрольные образцы залили водой, а экспериментальные  «Кока-Колой» и «Пепси-Колой</a:t>
            </a:r>
            <a:r>
              <a:rPr lang="ru-RU" dirty="0" smtClean="0"/>
              <a:t>».</a:t>
            </a:r>
            <a:r>
              <a:rPr lang="ru-RU" dirty="0"/>
              <a:t> Через </a:t>
            </a:r>
            <a:r>
              <a:rPr lang="ru-RU" dirty="0" smtClean="0"/>
              <a:t>неделю </a:t>
            </a:r>
            <a:r>
              <a:rPr lang="ru-RU" dirty="0"/>
              <a:t>мы увидели, что в воде растения хорошо развиваются, а в экспериментальных образцах обнаружили следующие изменения: проростки </a:t>
            </a:r>
            <a:r>
              <a:rPr lang="ru-RU" dirty="0" smtClean="0"/>
              <a:t> </a:t>
            </a:r>
            <a:r>
              <a:rPr lang="ru-RU" dirty="0"/>
              <a:t>стали бледными, верхняя часть листа начала скручиваться и засыхать.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 </a:t>
            </a:r>
            <a:endParaRPr lang="ru-RU" dirty="0">
              <a:solidFill>
                <a:srgbClr val="00B05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>
                <a:solidFill>
                  <a:srgbClr val="00B050"/>
                </a:solidFill>
              </a:rPr>
              <a:t>.</a:t>
            </a:r>
            <a:endParaRPr lang="ru-RU" dirty="0"/>
          </a:p>
        </p:txBody>
      </p:sp>
      <p:pic>
        <p:nvPicPr>
          <p:cNvPr id="26627" name="Рисунок 3" descr="обрезки (20).JPG"/>
          <p:cNvPicPr>
            <a:picLocks noChangeAspect="1" noChangeArrowheads="1"/>
          </p:cNvPicPr>
          <p:nvPr/>
        </p:nvPicPr>
        <p:blipFill>
          <a:blip r:embed="rId2" cstate="print"/>
          <a:srcRect l="15533" t="53792" r="67233" b="11092"/>
          <a:stretch>
            <a:fillRect/>
          </a:stretch>
        </p:blipFill>
        <p:spPr bwMode="auto">
          <a:xfrm>
            <a:off x="323850" y="2420938"/>
            <a:ext cx="2879725" cy="36623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6628" name="Рисунок 4" descr="обрезки (20).JPG"/>
          <p:cNvPicPr>
            <a:picLocks noChangeAspect="1" noChangeArrowheads="1"/>
          </p:cNvPicPr>
          <p:nvPr/>
        </p:nvPicPr>
        <p:blipFill>
          <a:blip r:embed="rId2" cstate="print"/>
          <a:srcRect l="33429" t="12457" r="43507" b="11458"/>
          <a:stretch>
            <a:fillRect/>
          </a:stretch>
        </p:blipFill>
        <p:spPr bwMode="auto">
          <a:xfrm>
            <a:off x="4427538" y="2420938"/>
            <a:ext cx="1439862" cy="3625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6629" name="Рисунок 5" descr="обрезки (20).JPG"/>
          <p:cNvPicPr>
            <a:picLocks noChangeAspect="1" noChangeArrowheads="1"/>
          </p:cNvPicPr>
          <p:nvPr/>
        </p:nvPicPr>
        <p:blipFill>
          <a:blip r:embed="rId2" cstate="print"/>
          <a:srcRect l="60796" t="17888" r="13623" b="11514"/>
          <a:stretch>
            <a:fillRect/>
          </a:stretch>
        </p:blipFill>
        <p:spPr bwMode="auto">
          <a:xfrm>
            <a:off x="6948488" y="2420938"/>
            <a:ext cx="1855787" cy="3625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58825" y="476250"/>
            <a:ext cx="2805113" cy="4318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  </a:t>
            </a:r>
            <a:r>
              <a:rPr lang="ru-RU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Начало опыта</a:t>
            </a: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64163" y="404813"/>
            <a:ext cx="3168650" cy="43180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Через неделю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07950" y="3216275"/>
            <a:ext cx="8712200" cy="1004888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 smtClean="0"/>
              <a:t>      </a:t>
            </a:r>
            <a:r>
              <a:rPr lang="ru-RU" dirty="0" smtClean="0">
                <a:solidFill>
                  <a:srgbClr val="002060"/>
                </a:solidFill>
              </a:rPr>
              <a:t>Проростки </a:t>
            </a:r>
            <a:r>
              <a:rPr lang="ru-RU" dirty="0">
                <a:solidFill>
                  <a:srgbClr val="002060"/>
                </a:solidFill>
              </a:rPr>
              <a:t>пшеницы </a:t>
            </a:r>
            <a:r>
              <a:rPr lang="ru-RU" dirty="0" smtClean="0">
                <a:solidFill>
                  <a:srgbClr val="002060"/>
                </a:solidFill>
              </a:rPr>
              <a:t>тоже стали </a:t>
            </a:r>
            <a:r>
              <a:rPr lang="ru-RU" dirty="0">
                <a:solidFill>
                  <a:srgbClr val="002060"/>
                </a:solidFill>
              </a:rPr>
              <a:t>бледными, верхняя часть  начала скручиваться и </a:t>
            </a:r>
            <a:r>
              <a:rPr lang="ru-RU" dirty="0" smtClean="0">
                <a:solidFill>
                  <a:srgbClr val="002060"/>
                </a:solidFill>
              </a:rPr>
              <a:t>засыхать. А ещё через три дня листья стали ещё бледнее и почти все в верхней части скрутились и засохли. На листьях фасоли сначала стали появляться желтоватые пятна, а через два дня появились и тёмные. Затем листья стали засыхать.           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Вывод: «Пепси-кола» и «Кока-кола»                                      угнетают развитие растений. </a:t>
            </a:r>
            <a:endParaRPr lang="ru-RU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Font typeface="Arial" charset="0"/>
              <a:buNone/>
              <a:defRPr/>
            </a:pPr>
            <a:endParaRPr lang="ru-RU" dirty="0">
              <a:solidFill>
                <a:srgbClr val="002060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27653" name="Рисунок 2" descr="обрезки (5).JPG"/>
          <p:cNvPicPr>
            <a:picLocks noChangeAspect="1" noChangeArrowheads="1"/>
          </p:cNvPicPr>
          <p:nvPr/>
        </p:nvPicPr>
        <p:blipFill>
          <a:blip r:embed="rId2" cstate="print"/>
          <a:srcRect l="5814" t="17409" r="114" b="5591"/>
          <a:stretch>
            <a:fillRect/>
          </a:stretch>
        </p:blipFill>
        <p:spPr bwMode="auto">
          <a:xfrm>
            <a:off x="971550" y="992188"/>
            <a:ext cx="4138613" cy="21764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7654" name="Рисунок 9" descr="обрезки (5).JPG"/>
          <p:cNvPicPr>
            <a:picLocks noChangeAspect="1" noChangeArrowheads="1"/>
          </p:cNvPicPr>
          <p:nvPr/>
        </p:nvPicPr>
        <p:blipFill>
          <a:blip r:embed="rId2" cstate="print"/>
          <a:srcRect l="5814" t="9013" r="62564" b="3433"/>
          <a:stretch>
            <a:fillRect/>
          </a:stretch>
        </p:blipFill>
        <p:spPr bwMode="auto">
          <a:xfrm>
            <a:off x="6156325" y="836613"/>
            <a:ext cx="1397000" cy="23796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27655" name="Рисунок 10" descr="обрезки (18).JPG"/>
          <p:cNvPicPr>
            <a:picLocks noChangeAspect="1" noChangeArrowheads="1"/>
          </p:cNvPicPr>
          <p:nvPr/>
        </p:nvPicPr>
        <p:blipFill>
          <a:blip r:embed="rId3" cstate="print"/>
          <a:srcRect l="38593" t="21309" r="34952" b="50456"/>
          <a:stretch>
            <a:fillRect/>
          </a:stretch>
        </p:blipFill>
        <p:spPr bwMode="auto">
          <a:xfrm>
            <a:off x="5702300" y="5148263"/>
            <a:ext cx="3262313" cy="17097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27656" name="Объект 6"/>
          <p:cNvSpPr>
            <a:spLocks noGrp="1"/>
          </p:cNvSpPr>
          <p:nvPr>
            <p:ph sz="half" idx="2"/>
          </p:nvPr>
        </p:nvSpPr>
        <p:spPr>
          <a:xfrm>
            <a:off x="758825" y="1328738"/>
            <a:ext cx="3657600" cy="3048000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250825" y="4508500"/>
            <a:ext cx="7129463" cy="1728788"/>
          </a:xfrm>
        </p:spPr>
        <p:txBody>
          <a:bodyPr/>
          <a:lstStyle/>
          <a:p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                                                                                                                                     	  	Растение, которое поливали  колой,                                              стало погибать.</a:t>
            </a:r>
            <a:br>
              <a:rPr lang="ru-RU" sz="2000" smtClean="0"/>
            </a:b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 </a:t>
            </a:r>
            <a:r>
              <a:rPr lang="ru-RU" sz="2000" smtClean="0">
                <a:solidFill>
                  <a:srgbClr val="FF0000"/>
                </a:solidFill>
              </a:rPr>
              <a:t>Вывод: «Пепси-кола»  и на здоровье человека действует  отрицательно!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350" y="620713"/>
            <a:ext cx="3013075" cy="557212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Это растение мы поливали водой.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28676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1303338"/>
            <a:ext cx="2395538" cy="31337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2363" y="609600"/>
            <a:ext cx="3370262" cy="587375"/>
          </a:xfrm>
        </p:spPr>
        <p:txBody>
          <a:bodyPr/>
          <a:lstStyle/>
          <a:p>
            <a:pPr>
              <a:defRPr/>
            </a:pPr>
            <a:r>
              <a:rPr lang="ru-RU" sz="2000" dirty="0" smtClean="0">
                <a:solidFill>
                  <a:srgbClr val="002060"/>
                </a:solidFill>
              </a:rPr>
              <a:t>А это растение поливали «Пепси колой».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867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73688" y="1328738"/>
            <a:ext cx="2222500" cy="3079750"/>
          </a:xfrm>
        </p:spPr>
      </p:pic>
      <p:pic>
        <p:nvPicPr>
          <p:cNvPr id="28679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4616450"/>
            <a:ext cx="1838325" cy="1881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179388" y="3506788"/>
            <a:ext cx="8964612" cy="31623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b="1" dirty="0" smtClean="0">
                <a:solidFill>
                  <a:srgbClr val="FF0000"/>
                </a:solidFill>
              </a:rPr>
              <a:t>В результате проведённых  опытов, </a:t>
            </a:r>
            <a:r>
              <a:rPr lang="ru-RU" dirty="0" smtClean="0">
                <a:solidFill>
                  <a:srgbClr val="002060"/>
                </a:solidFill>
              </a:rPr>
              <a:t>мы увидели,  что «Пепси-кола» угнетает развитие растений, разрушает зубы и мясо,  в ней много красителей.  В «Пепси-коле» есть такие вещества, которые разъедают ржавчину и налёт от чая. Ее нельзя пить со всеми продуктами. А ещё в «Пепси-коле» очень много сахара, который вредит нашему организму. Значит, взрослые правы - «Пепси-кола не безопасна для здоровья!»</a:t>
            </a:r>
          </a:p>
          <a:p>
            <a:pPr eaLnBrk="1" hangingPunct="1">
              <a:defRPr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34" t="2221" r="5166" b="18667"/>
          <a:stretch/>
        </p:blipFill>
        <p:spPr>
          <a:xfrm>
            <a:off x="27856" y="-20209"/>
            <a:ext cx="2555776" cy="3526575"/>
          </a:xfrm>
          <a:prstGeom prst="cloud">
            <a:avLst/>
          </a:prstGeom>
          <a:ln w="57150"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7" t="5900" r="22666" b="33111"/>
          <a:stretch/>
        </p:blipFill>
        <p:spPr>
          <a:xfrm>
            <a:off x="2916764" y="82667"/>
            <a:ext cx="2951380" cy="3491371"/>
          </a:xfrm>
          <a:prstGeom prst="cloud">
            <a:avLst/>
          </a:prstGeom>
          <a:ln w="57150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95" t="14869" r="39266" b="6719"/>
          <a:stretch/>
        </p:blipFill>
        <p:spPr>
          <a:xfrm>
            <a:off x="6331848" y="82668"/>
            <a:ext cx="2785080" cy="3423698"/>
          </a:xfrm>
          <a:prstGeom prst="cloud">
            <a:avLst/>
          </a:prstGeom>
          <a:ln w="571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ъект 2"/>
          <p:cNvSpPr>
            <a:spLocks noGrp="1"/>
          </p:cNvSpPr>
          <p:nvPr>
            <p:ph idx="1"/>
          </p:nvPr>
        </p:nvSpPr>
        <p:spPr>
          <a:xfrm>
            <a:off x="179388" y="1557338"/>
            <a:ext cx="8785225" cy="5040312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	Последующая работа</a:t>
            </a:r>
            <a:r>
              <a:rPr lang="ru-RU" smtClean="0">
                <a:solidFill>
                  <a:srgbClr val="FF0000"/>
                </a:solidFill>
              </a:rPr>
              <a:t>:                                                                                                                        	</a:t>
            </a:r>
            <a:r>
              <a:rPr lang="ru-RU" smtClean="0"/>
              <a:t>По окончании экспериментов были сделаны фотографии и издана газета о результатах опытов.                                                                                                                                               Затем дети с газетой и с этой презентацией наглядно объяснили детям младшей и средней группы, почему же</a:t>
            </a:r>
            <a:r>
              <a:rPr lang="ru-RU" b="1" smtClean="0">
                <a:solidFill>
                  <a:srgbClr val="FF0000"/>
                </a:solidFill>
              </a:rPr>
              <a:t> «Пепси-кола» вредит организму.</a:t>
            </a: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b="1" smtClean="0">
                <a:solidFill>
                  <a:srgbClr val="FF0000"/>
                </a:solidFill>
              </a:rPr>
              <a:t>	</a:t>
            </a:r>
            <a:r>
              <a:rPr lang="ru-RU" smtClean="0">
                <a:solidFill>
                  <a:schemeClr val="tx1"/>
                </a:solidFill>
              </a:rPr>
              <a:t>Данная презентация показана родителям и передана в школу.</a:t>
            </a:r>
            <a:endParaRPr lang="ru-RU" b="1" smtClean="0">
              <a:solidFill>
                <a:schemeClr val="tx1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ru-RU" b="1" smtClean="0"/>
              <a:t> 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3072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276475"/>
            <a:ext cx="4608513" cy="34559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476250"/>
            <a:ext cx="8567738" cy="2952750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/>
              <a:t>	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Актуальность</a:t>
            </a:r>
            <a:r>
              <a:rPr lang="ru-RU" b="1" dirty="0">
                <a:solidFill>
                  <a:srgbClr val="FF0000"/>
                </a:solidFill>
              </a:rPr>
              <a:t>:</a:t>
            </a:r>
            <a:endParaRPr lang="ru-RU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В </a:t>
            </a:r>
            <a:r>
              <a:rPr lang="ru-RU" dirty="0"/>
              <a:t>последнее время в связи с развитием генной инженерии, широкого использования консервантов, красителей и искусственных вкусовых добавок многие родители стали задумываться о пользе или вреде того или иного продукта для их детей. Детей же в свою очередь привлекают яркие вкусы, красочность упаковки и рекламная кампания данных продуктов. Поэтому возникает ситуация, когда дети не принимают доводы родителей, отказывающих им в покупке, так как это вредно для здоровья.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819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2997200"/>
            <a:ext cx="4464050" cy="33480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750" y="981075"/>
            <a:ext cx="7766050" cy="4968875"/>
          </a:xfrm>
        </p:spPr>
        <p:txBody>
          <a:bodyPr rtlCol="0">
            <a:normAutofit fontScale="850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 smtClean="0"/>
              <a:t>	</a:t>
            </a:r>
            <a:r>
              <a:rPr lang="ru-RU" b="1" dirty="0" smtClean="0">
                <a:solidFill>
                  <a:srgbClr val="FF0000"/>
                </a:solidFill>
              </a:rPr>
              <a:t>Гипотеза </a:t>
            </a:r>
            <a:r>
              <a:rPr lang="ru-RU" b="1" dirty="0">
                <a:solidFill>
                  <a:srgbClr val="FF0000"/>
                </a:solidFill>
              </a:rPr>
              <a:t>работы:</a:t>
            </a:r>
            <a:endParaRPr lang="ru-RU" dirty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«Пепси-кола</a:t>
            </a:r>
            <a:r>
              <a:rPr lang="ru-RU" dirty="0"/>
              <a:t>» не безопасна для здоровья.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/>
              <a:t>	</a:t>
            </a:r>
            <a:r>
              <a:rPr lang="ru-RU" b="1" dirty="0">
                <a:solidFill>
                  <a:srgbClr val="0070C0"/>
                </a:solidFill>
              </a:rPr>
              <a:t>Методы исследования: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/>
              <a:t>наблюдение, эксперимент, беседа. </a:t>
            </a:r>
            <a:endParaRPr lang="ru-RU" dirty="0" smtClean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               </a:t>
            </a:r>
            <a:r>
              <a:rPr lang="ru-RU" dirty="0" smtClean="0">
                <a:solidFill>
                  <a:srgbClr val="7030A0"/>
                </a:solidFill>
              </a:rPr>
              <a:t>Длительность </a:t>
            </a:r>
            <a:r>
              <a:rPr lang="ru-RU" dirty="0">
                <a:solidFill>
                  <a:srgbClr val="7030A0"/>
                </a:solidFill>
              </a:rPr>
              <a:t>исследования: </a:t>
            </a:r>
            <a:r>
              <a:rPr lang="ru-RU" dirty="0"/>
              <a:t>исследование проводилось в течение </a:t>
            </a:r>
            <a:r>
              <a:rPr lang="ru-RU" dirty="0" smtClean="0"/>
              <a:t> недели.</a:t>
            </a:r>
            <a:endParaRPr lang="ru-RU" dirty="0"/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/>
              <a:t> 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/>
              <a:t>	</a:t>
            </a:r>
            <a:r>
              <a:rPr lang="ru-RU" b="1" dirty="0">
                <a:solidFill>
                  <a:srgbClr val="00B050"/>
                </a:solidFill>
              </a:rPr>
              <a:t>Этапы исследования: </a:t>
            </a:r>
            <a:endParaRPr lang="ru-RU" dirty="0">
              <a:solidFill>
                <a:srgbClr val="00B050"/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Опрос детей группы  и родителей на темы «Мой любимый напиток» и  «Знаете ли вы о вреде «Пепси-колы?».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Выдвижение гипотезы.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Проведение опытов.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Наблюдение за взаимодействием </a:t>
            </a:r>
            <a:r>
              <a:rPr lang="ru-RU" dirty="0" smtClean="0"/>
              <a:t>«Пепси-колы</a:t>
            </a:r>
            <a:r>
              <a:rPr lang="ru-RU" dirty="0"/>
              <a:t>» с веществами и предметами.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Выводы. </a:t>
            </a:r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ъект 2"/>
          <p:cNvSpPr>
            <a:spLocks noGrp="1"/>
          </p:cNvSpPr>
          <p:nvPr>
            <p:ph idx="1"/>
          </p:nvPr>
        </p:nvSpPr>
        <p:spPr>
          <a:xfrm>
            <a:off x="468313" y="404813"/>
            <a:ext cx="4608512" cy="3455987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smtClean="0"/>
              <a:t>       </a:t>
            </a:r>
            <a:r>
              <a:rPr lang="ru-RU" b="1" smtClean="0">
                <a:solidFill>
                  <a:srgbClr val="FF0000"/>
                </a:solidFill>
              </a:rPr>
              <a:t>Материалы для проведения экспериментов</a:t>
            </a:r>
            <a:r>
              <a:rPr lang="ru-RU" smtClean="0">
                <a:solidFill>
                  <a:srgbClr val="FF0000"/>
                </a:solidFill>
              </a:rPr>
              <a:t>: </a:t>
            </a:r>
            <a:r>
              <a:rPr lang="ru-RU" smtClean="0"/>
              <a:t>бутылки с «Пепси-колой»,  прозрачные стаканчики,  ржавые предметы, чашка со следами от чая,  кусочки  колбасы,  3 конфеты «Ментос»  (неглазированные),  яйцо.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smtClean="0"/>
              <a:t>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554974"/>
            <a:ext cx="3816424" cy="2862318"/>
          </a:xfrm>
          <a:prstGeom prst="cloud">
            <a:avLst/>
          </a:prstGeom>
          <a:ln w="57150">
            <a:noFill/>
          </a:ln>
        </p:spPr>
      </p:pic>
      <p:pic>
        <p:nvPicPr>
          <p:cNvPr id="4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37" r="6853" b="27690"/>
          <a:stretch/>
        </p:blipFill>
        <p:spPr bwMode="auto">
          <a:xfrm>
            <a:off x="5220072" y="260648"/>
            <a:ext cx="3764280" cy="3936897"/>
          </a:xfrm>
          <a:prstGeom prst="cloud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197545"/>
            <a:ext cx="2559105" cy="1919329"/>
          </a:xfrm>
          <a:prstGeom prst="cloud">
            <a:avLst/>
          </a:prstGeom>
          <a:ln w="57150">
            <a:noFill/>
          </a:ln>
        </p:spPr>
      </p:pic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02" t="60228" r="15685"/>
          <a:stretch/>
        </p:blipFill>
        <p:spPr bwMode="auto">
          <a:xfrm>
            <a:off x="7101242" y="4523714"/>
            <a:ext cx="1846724" cy="1893578"/>
          </a:xfrm>
          <a:prstGeom prst="cloud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55650" y="4797425"/>
            <a:ext cx="6788150" cy="1374775"/>
          </a:xfrm>
        </p:spPr>
        <p:txBody>
          <a:bodyPr/>
          <a:lstStyle/>
          <a:p>
            <a:pPr eaLnBrk="1" hangingPunct="1"/>
            <a:r>
              <a:rPr lang="ru-RU" b="1" smtClean="0"/>
              <a:t> </a:t>
            </a:r>
            <a:endParaRPr lang="ru-RU" sz="360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620713"/>
            <a:ext cx="8856662" cy="3168650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dirty="0" smtClean="0"/>
              <a:t>                  </a:t>
            </a:r>
            <a:r>
              <a:rPr lang="ru-RU" sz="9600" dirty="0" smtClean="0"/>
              <a:t>Анкетирование   </a:t>
            </a:r>
            <a:r>
              <a:rPr lang="ru-RU" sz="9600" dirty="0"/>
              <a:t>показало, что газированные напитки являются очень популярными среди детей: их употребляю </a:t>
            </a:r>
            <a:r>
              <a:rPr lang="ru-RU" sz="9600" dirty="0" smtClean="0"/>
              <a:t>почти  </a:t>
            </a:r>
            <a:r>
              <a:rPr lang="ru-RU" sz="9600" dirty="0"/>
              <a:t>87%. Большинство детей считают вредным употребление этих газированных напитков, но все равно они  с удовольствием их пьют.  Причина – плохая информированность ребят о свойствах </a:t>
            </a:r>
            <a:r>
              <a:rPr lang="ru-RU" sz="9600" dirty="0" smtClean="0"/>
              <a:t>колы </a:t>
            </a:r>
            <a:r>
              <a:rPr lang="ru-RU" sz="9600" dirty="0"/>
              <a:t>и сила рекламы. Так можно ли  избежать негативного действия «Пепси-Колы</a:t>
            </a:r>
            <a:r>
              <a:rPr lang="ru-RU" sz="9600" dirty="0" smtClean="0"/>
              <a:t>» </a:t>
            </a:r>
            <a:r>
              <a:rPr lang="ru-RU" sz="9600" dirty="0"/>
              <a:t>на организм человека</a:t>
            </a:r>
            <a:r>
              <a:rPr lang="ru-RU" sz="9600" dirty="0" smtClean="0"/>
              <a:t>?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9600" dirty="0" smtClean="0"/>
              <a:t>     </a:t>
            </a:r>
            <a:r>
              <a:rPr lang="ru-RU" sz="14400" b="1" dirty="0" smtClean="0">
                <a:solidFill>
                  <a:srgbClr val="FF0000"/>
                </a:solidFill>
              </a:rPr>
              <a:t>Да</a:t>
            </a:r>
            <a:r>
              <a:rPr lang="ru-RU" sz="14400" b="1" dirty="0">
                <a:solidFill>
                  <a:srgbClr val="FF0000"/>
                </a:solidFill>
              </a:rPr>
              <a:t>, можно! </a:t>
            </a:r>
            <a:endParaRPr lang="ru-RU" sz="14400" b="1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9600" dirty="0" smtClean="0"/>
              <a:t> </a:t>
            </a:r>
            <a:endParaRPr lang="ru-RU" sz="9600" dirty="0"/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6000" dirty="0"/>
          </a:p>
        </p:txBody>
      </p:sp>
      <p:graphicFrame>
        <p:nvGraphicFramePr>
          <p:cNvPr id="11268" name="Диаграмма 1"/>
          <p:cNvGraphicFramePr>
            <a:graphicFrameLocks/>
          </p:cNvGraphicFramePr>
          <p:nvPr/>
        </p:nvGraphicFramePr>
        <p:xfrm>
          <a:off x="344488" y="3162300"/>
          <a:ext cx="7591425" cy="2693988"/>
        </p:xfrm>
        <a:graphic>
          <a:graphicData uri="http://schemas.openxmlformats.org/presentationml/2006/ole">
            <p:oleObj spid="_x0000_s11268" r:id="rId3" imgW="7590178" imgH="2694666" progId="Excel.Chart.8">
              <p:embed/>
            </p:oleObj>
          </a:graphicData>
        </a:graphic>
      </p:graphicFrame>
      <p:graphicFrame>
        <p:nvGraphicFramePr>
          <p:cNvPr id="11269" name="Диаграмма 3"/>
          <p:cNvGraphicFramePr>
            <a:graphicFrameLocks/>
          </p:cNvGraphicFramePr>
          <p:nvPr/>
        </p:nvGraphicFramePr>
        <p:xfrm>
          <a:off x="1692275" y="3429000"/>
          <a:ext cx="5811838" cy="2354263"/>
        </p:xfrm>
        <a:graphic>
          <a:graphicData uri="http://schemas.openxmlformats.org/presentationml/2006/ole">
            <p:oleObj spid="_x0000_s11269" r:id="rId4" imgW="8023031" imgH="3054361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4797425"/>
            <a:ext cx="8675688" cy="1368425"/>
          </a:xfrm>
        </p:spPr>
        <p:txBody>
          <a:bodyPr/>
          <a:lstStyle/>
          <a:p>
            <a:pPr algn="ctr" eaLnBrk="1" hangingPunct="1"/>
            <a:r>
              <a:rPr lang="ru-RU" sz="3200" dirty="0" smtClean="0">
                <a:solidFill>
                  <a:srgbClr val="FF0000"/>
                </a:solidFill>
              </a:rPr>
              <a:t>          Я  предложила  детям  провести  ряд экспериментов:</a:t>
            </a:r>
            <a:endParaRPr lang="ru-RU" sz="3200" dirty="0" smtClean="0"/>
          </a:p>
        </p:txBody>
      </p:sp>
      <p:pic>
        <p:nvPicPr>
          <p:cNvPr id="12291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150" y="685800"/>
            <a:ext cx="5781675" cy="4335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260350"/>
            <a:ext cx="8856663" cy="2232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>
                <a:solidFill>
                  <a:srgbClr val="0070C0"/>
                </a:solidFill>
              </a:rPr>
              <a:t>Опыт 1. </a:t>
            </a:r>
            <a:endParaRPr lang="ru-RU" dirty="0">
              <a:solidFill>
                <a:srgbClr val="0070C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Была взята белая чашка со следами от чая. Обычной водой следы не отмывались. Дети налили в чашку «Пепси-колу» и вышли на прогулку. </a:t>
            </a:r>
            <a:r>
              <a:rPr lang="ru-RU" b="1" dirty="0"/>
              <a:t> </a:t>
            </a: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4426255"/>
            <a:ext cx="3004080" cy="2253060"/>
          </a:xfrm>
          <a:prstGeom prst="cloud">
            <a:avLst/>
          </a:prstGeom>
          <a:ln w="57150">
            <a:noFill/>
          </a:ln>
        </p:spPr>
      </p:pic>
      <p:pic>
        <p:nvPicPr>
          <p:cNvPr id="1331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725" y="1703388"/>
            <a:ext cx="3635375" cy="27273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331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8363" y="3500438"/>
            <a:ext cx="4465637" cy="33496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050" cy="21336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   После прогулки чашку прополоскали. Следы от чая пропали.                                                                                   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Вывод: «Пепси-кола» содержит вещества, разрушающие стойкие пятна.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4339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23988"/>
            <a:ext cx="3479800" cy="26098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925" y="1128713"/>
            <a:ext cx="3875088" cy="29051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313" y="4176713"/>
            <a:ext cx="3290887" cy="24685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4342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4208463"/>
            <a:ext cx="3203575" cy="24034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434</TotalTime>
  <Words>767</Words>
  <Application>Microsoft Office PowerPoint</Application>
  <PresentationFormat>Экран (4:3)</PresentationFormat>
  <Paragraphs>74</Paragraphs>
  <Slides>25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Times New Roman</vt:lpstr>
      <vt:lpstr>Arial</vt:lpstr>
      <vt:lpstr>Impact</vt:lpstr>
      <vt:lpstr>Calibri</vt:lpstr>
      <vt:lpstr>NewsPrint</vt:lpstr>
      <vt:lpstr>Диаграмма Microsoft Excel</vt:lpstr>
      <vt:lpstr>        Проект  опытно–  экспериментальной деятельности  «Вредное влияние  «Пепси-колы»                 на  организм  человека.</vt:lpstr>
      <vt:lpstr>Слайд 2</vt:lpstr>
      <vt:lpstr>Слайд 3</vt:lpstr>
      <vt:lpstr>Слайд 4</vt:lpstr>
      <vt:lpstr>Слайд 5</vt:lpstr>
      <vt:lpstr> </vt:lpstr>
      <vt:lpstr>          Я  предложила  детям  провести  ряд экспериментов: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                                                                                                                                             Растение, которое поливали  колой,                                              стало погибать.   Вывод: «Пепси-кола»  и на здоровье человека действует  отрицательно!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Вредное влияние «Кока-колы» на организм человека.?????????????</dc:title>
  <dc:creator>2</dc:creator>
  <cp:lastModifiedBy>Настя</cp:lastModifiedBy>
  <cp:revision>48</cp:revision>
  <dcterms:created xsi:type="dcterms:W3CDTF">2013-03-11T11:51:16Z</dcterms:created>
  <dcterms:modified xsi:type="dcterms:W3CDTF">2014-12-23T14:10:24Z</dcterms:modified>
</cp:coreProperties>
</file>